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497" userDrawn="1">
          <p15:clr>
            <a:srgbClr val="A4A3A4"/>
          </p15:clr>
        </p15:guide>
        <p15:guide id="2" pos="4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CB3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24"/>
    <p:restoredTop sz="97731"/>
  </p:normalViewPr>
  <p:slideViewPr>
    <p:cSldViewPr snapToGrid="0" snapToObjects="1" showGuides="1">
      <p:cViewPr>
        <p:scale>
          <a:sx n="170" d="100"/>
          <a:sy n="170" d="100"/>
        </p:scale>
        <p:origin x="-1032" y="-234"/>
      </p:cViewPr>
      <p:guideLst>
        <p:guide orient="horz" pos="6497"/>
        <p:guide pos="408"/>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GB" smtClean="0"/>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7A88F9F0-6DEB-5945-AD29-456F2A06699E}" type="datetimeFigureOut">
              <a:rPr lang="en-US" smtClean="0"/>
              <a:pPr/>
              <a:t>23-Oct-18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0685D-11A3-1048-A198-2290F00C18DB}" type="slidenum">
              <a:rPr lang="en-US" smtClean="0"/>
              <a:pPr/>
              <a:t>‹#›</a:t>
            </a:fld>
            <a:endParaRPr lang="en-US"/>
          </a:p>
        </p:txBody>
      </p:sp>
    </p:spTree>
    <p:extLst>
      <p:ext uri="{BB962C8B-B14F-4D97-AF65-F5344CB8AC3E}">
        <p14:creationId xmlns:p14="http://schemas.microsoft.com/office/powerpoint/2010/main" xmlns="" val="1967513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7A88F9F0-6DEB-5945-AD29-456F2A06699E}" type="datetimeFigureOut">
              <a:rPr lang="en-US" smtClean="0"/>
              <a:pPr/>
              <a:t>23-Oct-18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0685D-11A3-1048-A198-2290F00C18DB}" type="slidenum">
              <a:rPr lang="en-US" smtClean="0"/>
              <a:pPr/>
              <a:t>‹#›</a:t>
            </a:fld>
            <a:endParaRPr lang="en-US"/>
          </a:p>
        </p:txBody>
      </p:sp>
    </p:spTree>
    <p:extLst>
      <p:ext uri="{BB962C8B-B14F-4D97-AF65-F5344CB8AC3E}">
        <p14:creationId xmlns:p14="http://schemas.microsoft.com/office/powerpoint/2010/main" xmlns="" val="33646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7A88F9F0-6DEB-5945-AD29-456F2A06699E}" type="datetimeFigureOut">
              <a:rPr lang="en-US" smtClean="0"/>
              <a:pPr/>
              <a:t>23-Oct-18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0685D-11A3-1048-A198-2290F00C18DB}" type="slidenum">
              <a:rPr lang="en-US" smtClean="0"/>
              <a:pPr/>
              <a:t>‹#›</a:t>
            </a:fld>
            <a:endParaRPr lang="en-US"/>
          </a:p>
        </p:txBody>
      </p:sp>
    </p:spTree>
    <p:extLst>
      <p:ext uri="{BB962C8B-B14F-4D97-AF65-F5344CB8AC3E}">
        <p14:creationId xmlns:p14="http://schemas.microsoft.com/office/powerpoint/2010/main" xmlns="" val="861021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7A88F9F0-6DEB-5945-AD29-456F2A06699E}" type="datetimeFigureOut">
              <a:rPr lang="en-US" smtClean="0"/>
              <a:pPr/>
              <a:t>23-Oct-18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0685D-11A3-1048-A198-2290F00C18DB}" type="slidenum">
              <a:rPr lang="en-US" smtClean="0"/>
              <a:pPr/>
              <a:t>‹#›</a:t>
            </a:fld>
            <a:endParaRPr lang="en-US"/>
          </a:p>
        </p:txBody>
      </p:sp>
    </p:spTree>
    <p:extLst>
      <p:ext uri="{BB962C8B-B14F-4D97-AF65-F5344CB8AC3E}">
        <p14:creationId xmlns:p14="http://schemas.microsoft.com/office/powerpoint/2010/main" xmlns="" val="1365180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smtClean="0"/>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A88F9F0-6DEB-5945-AD29-456F2A06699E}" type="datetimeFigureOut">
              <a:rPr lang="en-US" smtClean="0"/>
              <a:pPr/>
              <a:t>23-Oct-18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0685D-11A3-1048-A198-2290F00C18DB}" type="slidenum">
              <a:rPr lang="en-US" smtClean="0"/>
              <a:pPr/>
              <a:t>‹#›</a:t>
            </a:fld>
            <a:endParaRPr lang="en-US"/>
          </a:p>
        </p:txBody>
      </p:sp>
    </p:spTree>
    <p:extLst>
      <p:ext uri="{BB962C8B-B14F-4D97-AF65-F5344CB8AC3E}">
        <p14:creationId xmlns:p14="http://schemas.microsoft.com/office/powerpoint/2010/main" xmlns="" val="1540383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7A88F9F0-6DEB-5945-AD29-456F2A06699E}" type="datetimeFigureOut">
              <a:rPr lang="en-US" smtClean="0"/>
              <a:pPr/>
              <a:t>23-Oct-18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0685D-11A3-1048-A198-2290F00C18DB}" type="slidenum">
              <a:rPr lang="en-US" smtClean="0"/>
              <a:pPr/>
              <a:t>‹#›</a:t>
            </a:fld>
            <a:endParaRPr lang="en-US"/>
          </a:p>
        </p:txBody>
      </p:sp>
    </p:spTree>
    <p:extLst>
      <p:ext uri="{BB962C8B-B14F-4D97-AF65-F5344CB8AC3E}">
        <p14:creationId xmlns:p14="http://schemas.microsoft.com/office/powerpoint/2010/main" xmlns="" val="304089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smtClean="0"/>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smtClean="0"/>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smtClean="0"/>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7A88F9F0-6DEB-5945-AD29-456F2A06699E}" type="datetimeFigureOut">
              <a:rPr lang="en-US" smtClean="0"/>
              <a:pPr/>
              <a:t>23-Oct-18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E0685D-11A3-1048-A198-2290F00C18DB}" type="slidenum">
              <a:rPr lang="en-US" smtClean="0"/>
              <a:pPr/>
              <a:t>‹#›</a:t>
            </a:fld>
            <a:endParaRPr lang="en-US"/>
          </a:p>
        </p:txBody>
      </p:sp>
    </p:spTree>
    <p:extLst>
      <p:ext uri="{BB962C8B-B14F-4D97-AF65-F5344CB8AC3E}">
        <p14:creationId xmlns:p14="http://schemas.microsoft.com/office/powerpoint/2010/main" xmlns="" val="1303455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Date Placeholder 2"/>
          <p:cNvSpPr>
            <a:spLocks noGrp="1"/>
          </p:cNvSpPr>
          <p:nvPr>
            <p:ph type="dt" sz="half" idx="10"/>
          </p:nvPr>
        </p:nvSpPr>
        <p:spPr/>
        <p:txBody>
          <a:bodyPr/>
          <a:lstStyle/>
          <a:p>
            <a:fld id="{7A88F9F0-6DEB-5945-AD29-456F2A06699E}" type="datetimeFigureOut">
              <a:rPr lang="en-US" smtClean="0"/>
              <a:pPr/>
              <a:t>23-Oct-18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E0685D-11A3-1048-A198-2290F00C18DB}" type="slidenum">
              <a:rPr lang="en-US" smtClean="0"/>
              <a:pPr/>
              <a:t>‹#›</a:t>
            </a:fld>
            <a:endParaRPr lang="en-US"/>
          </a:p>
        </p:txBody>
      </p:sp>
    </p:spTree>
    <p:extLst>
      <p:ext uri="{BB962C8B-B14F-4D97-AF65-F5344CB8AC3E}">
        <p14:creationId xmlns:p14="http://schemas.microsoft.com/office/powerpoint/2010/main" xmlns="" val="35005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8F9F0-6DEB-5945-AD29-456F2A06699E}" type="datetimeFigureOut">
              <a:rPr lang="en-US" smtClean="0"/>
              <a:pPr/>
              <a:t>23-Oct-18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E0685D-11A3-1048-A198-2290F00C18DB}" type="slidenum">
              <a:rPr lang="en-US" smtClean="0"/>
              <a:pPr/>
              <a:t>‹#›</a:t>
            </a:fld>
            <a:endParaRPr lang="en-US"/>
          </a:p>
        </p:txBody>
      </p:sp>
    </p:spTree>
    <p:extLst>
      <p:ext uri="{BB962C8B-B14F-4D97-AF65-F5344CB8AC3E}">
        <p14:creationId xmlns:p14="http://schemas.microsoft.com/office/powerpoint/2010/main" xmlns="" val="521595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smtClean="0"/>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A88F9F0-6DEB-5945-AD29-456F2A06699E}" type="datetimeFigureOut">
              <a:rPr lang="en-US" smtClean="0"/>
              <a:pPr/>
              <a:t>23-Oct-18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0685D-11A3-1048-A198-2290F00C18DB}" type="slidenum">
              <a:rPr lang="en-US" smtClean="0"/>
              <a:pPr/>
              <a:t>‹#›</a:t>
            </a:fld>
            <a:endParaRPr lang="en-US"/>
          </a:p>
        </p:txBody>
      </p:sp>
    </p:spTree>
    <p:extLst>
      <p:ext uri="{BB962C8B-B14F-4D97-AF65-F5344CB8AC3E}">
        <p14:creationId xmlns:p14="http://schemas.microsoft.com/office/powerpoint/2010/main" xmlns="" val="29470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smtClean="0"/>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A88F9F0-6DEB-5945-AD29-456F2A06699E}" type="datetimeFigureOut">
              <a:rPr lang="en-US" smtClean="0"/>
              <a:pPr/>
              <a:t>23-Oct-18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0685D-11A3-1048-A198-2290F00C18DB}" type="slidenum">
              <a:rPr lang="en-US" smtClean="0"/>
              <a:pPr/>
              <a:t>‹#›</a:t>
            </a:fld>
            <a:endParaRPr lang="en-US"/>
          </a:p>
        </p:txBody>
      </p:sp>
    </p:spTree>
    <p:extLst>
      <p:ext uri="{BB962C8B-B14F-4D97-AF65-F5344CB8AC3E}">
        <p14:creationId xmlns:p14="http://schemas.microsoft.com/office/powerpoint/2010/main" xmlns="" val="1726956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A88F9F0-6DEB-5945-AD29-456F2A06699E}" type="datetimeFigureOut">
              <a:rPr lang="en-US" smtClean="0"/>
              <a:pPr/>
              <a:t>23-Oct-18</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61E0685D-11A3-1048-A198-2290F00C18DB}" type="slidenum">
              <a:rPr lang="en-US" smtClean="0"/>
              <a:pPr/>
              <a:t>‹#›</a:t>
            </a:fld>
            <a:endParaRPr lang="en-US"/>
          </a:p>
        </p:txBody>
      </p:sp>
    </p:spTree>
    <p:extLst>
      <p:ext uri="{BB962C8B-B14F-4D97-AF65-F5344CB8AC3E}">
        <p14:creationId xmlns:p14="http://schemas.microsoft.com/office/powerpoint/2010/main" xmlns="" val="2044897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69045" y="9951258"/>
            <a:ext cx="5669756" cy="740556"/>
          </a:xfrm>
        </p:spPr>
        <p:txBody>
          <a:bodyPr>
            <a:normAutofit/>
          </a:bodyPr>
          <a:lstStyle/>
          <a:p>
            <a:pPr algn="l">
              <a:lnSpc>
                <a:spcPts val="1000"/>
              </a:lnSpc>
            </a:pPr>
            <a:r>
              <a:rPr lang="en-GB" sz="1200" b="1" baseline="30000" dirty="0" smtClean="0"/>
              <a:t>Solutions,</a:t>
            </a:r>
            <a:r>
              <a:rPr lang="en-GB" sz="1200" b="1" dirty="0" smtClean="0"/>
              <a:t> </a:t>
            </a:r>
            <a:r>
              <a:rPr lang="en-GB" sz="1200" b="1" baseline="30000" dirty="0" smtClean="0"/>
              <a:t>Service</a:t>
            </a:r>
            <a:r>
              <a:rPr lang="en-GB" sz="1200" b="1" baseline="30000" dirty="0"/>
              <a:t> </a:t>
            </a:r>
            <a:r>
              <a:rPr lang="en-GB" sz="1200" b="1" baseline="30000" dirty="0" smtClean="0"/>
              <a:t>and</a:t>
            </a:r>
            <a:r>
              <a:rPr lang="en-GB" sz="1200" b="1" baseline="30000" dirty="0"/>
              <a:t> </a:t>
            </a:r>
            <a:r>
              <a:rPr lang="en-GB" sz="1200" b="1" baseline="30000" dirty="0" smtClean="0"/>
              <a:t>Supplies</a:t>
            </a:r>
            <a:r>
              <a:rPr lang="en-GB" sz="1200" b="1" baseline="30000" dirty="0"/>
              <a:t> </a:t>
            </a:r>
            <a:r>
              <a:rPr lang="en-GB" sz="1200" b="1" baseline="30000" dirty="0" smtClean="0"/>
              <a:t>to</a:t>
            </a:r>
            <a:r>
              <a:rPr lang="en-GB" sz="1200" b="1" baseline="30000" dirty="0"/>
              <a:t> </a:t>
            </a:r>
            <a:r>
              <a:rPr lang="en-GB" sz="1200" b="1" baseline="30000" dirty="0" smtClean="0"/>
              <a:t>the</a:t>
            </a:r>
            <a:r>
              <a:rPr lang="en-GB" sz="1200" b="1" baseline="30000" dirty="0"/>
              <a:t> </a:t>
            </a:r>
            <a:r>
              <a:rPr lang="en-GB" sz="1200" b="1" baseline="30000" dirty="0" smtClean="0"/>
              <a:t>Trade</a:t>
            </a:r>
            <a:r>
              <a:rPr lang="en-GB" sz="1200" b="1" baseline="30000" dirty="0"/>
              <a:t/>
            </a:r>
            <a:br>
              <a:rPr lang="en-GB" sz="1200" b="1" baseline="30000" dirty="0"/>
            </a:br>
            <a:r>
              <a:rPr lang="en-GB" sz="1200" baseline="30000" dirty="0" smtClean="0"/>
              <a:t>Springhead </a:t>
            </a:r>
            <a:r>
              <a:rPr lang="en-GB" sz="1200" baseline="30000" dirty="0"/>
              <a:t>Enterprise Park, Springhead Road, </a:t>
            </a:r>
            <a:r>
              <a:rPr lang="en-GB" sz="1200" baseline="30000" dirty="0" err="1"/>
              <a:t>Northfleet</a:t>
            </a:r>
            <a:r>
              <a:rPr lang="en-GB" sz="1200" baseline="30000" dirty="0"/>
              <a:t>, Kent DA11 </a:t>
            </a:r>
            <a:r>
              <a:rPr lang="en-GB" sz="1200" baseline="30000" dirty="0" smtClean="0"/>
              <a:t>8HJ</a:t>
            </a:r>
            <a:br>
              <a:rPr lang="en-GB" sz="1200" baseline="30000" dirty="0" smtClean="0"/>
            </a:br>
            <a:r>
              <a:rPr lang="pl-PL" sz="1200" b="1" baseline="30000" dirty="0" smtClean="0">
                <a:solidFill>
                  <a:srgbClr val="BECB30"/>
                </a:solidFill>
              </a:rPr>
              <a:t>T</a:t>
            </a:r>
            <a:r>
              <a:rPr lang="pl-PL" sz="1200" baseline="30000" dirty="0" smtClean="0"/>
              <a:t> </a:t>
            </a:r>
            <a:r>
              <a:rPr lang="pl-PL" sz="1200" baseline="30000" dirty="0"/>
              <a:t>01322 274226 </a:t>
            </a:r>
            <a:r>
              <a:rPr lang="pl-PL" sz="1200" b="1" baseline="30000" dirty="0">
                <a:solidFill>
                  <a:srgbClr val="BECB30"/>
                </a:solidFill>
              </a:rPr>
              <a:t>F</a:t>
            </a:r>
            <a:r>
              <a:rPr lang="pl-PL" sz="1200" baseline="30000" dirty="0"/>
              <a:t> 01322 278178 </a:t>
            </a:r>
            <a:r>
              <a:rPr lang="pl-PL" sz="1200" b="1" baseline="30000" dirty="0" smtClean="0">
                <a:solidFill>
                  <a:srgbClr val="BECB30"/>
                </a:solidFill>
              </a:rPr>
              <a:t>E</a:t>
            </a:r>
            <a:r>
              <a:rPr lang="pl-PL" sz="1200" b="1" dirty="0" smtClean="0"/>
              <a:t> </a:t>
            </a:r>
            <a:r>
              <a:rPr lang="pl-PL" sz="1200" baseline="30000" dirty="0" smtClean="0"/>
              <a:t>sales@fixmart.co.uk </a:t>
            </a:r>
            <a:r>
              <a:rPr lang="en-GB" sz="1200" baseline="30000" dirty="0" smtClean="0"/>
              <a:t> </a:t>
            </a:r>
            <a:r>
              <a:rPr lang="pl-PL" sz="1200" b="1" baseline="30000" dirty="0" smtClean="0">
                <a:solidFill>
                  <a:srgbClr val="BECB30"/>
                </a:solidFill>
              </a:rPr>
              <a:t>www.fixmart.co.uk</a:t>
            </a:r>
            <a:endParaRPr lang="en-US" sz="1200" dirty="0">
              <a:solidFill>
                <a:srgbClr val="BECB30"/>
              </a:solidFill>
            </a:endParaRPr>
          </a:p>
        </p:txBody>
      </p:sp>
      <p:sp>
        <p:nvSpPr>
          <p:cNvPr id="8" name="TextBox 7"/>
          <p:cNvSpPr txBox="1"/>
          <p:nvPr/>
        </p:nvSpPr>
        <p:spPr>
          <a:xfrm>
            <a:off x="3848664" y="1995948"/>
            <a:ext cx="3569110" cy="748923"/>
          </a:xfrm>
          <a:prstGeom prst="rect">
            <a:avLst/>
          </a:prstGeom>
          <a:noFill/>
        </p:spPr>
        <p:txBody>
          <a:bodyPr wrap="square" rtlCol="0">
            <a:spAutoFit/>
          </a:bodyPr>
          <a:lstStyle/>
          <a:p>
            <a:r>
              <a:rPr lang="en-GB" sz="3200" b="1" baseline="30000" dirty="0">
                <a:solidFill>
                  <a:srgbClr val="BECB30"/>
                </a:solidFill>
              </a:rPr>
              <a:t>Product </a:t>
            </a:r>
            <a:r>
              <a:rPr lang="en-GB" sz="3200" b="1" baseline="30000" dirty="0" smtClean="0">
                <a:solidFill>
                  <a:srgbClr val="BECB30"/>
                </a:solidFill>
              </a:rPr>
              <a:t>Model</a:t>
            </a:r>
          </a:p>
          <a:p>
            <a:r>
              <a:rPr lang="en-GB" sz="3200" b="1" baseline="30000" dirty="0" smtClean="0"/>
              <a:t>Black Cloth Duct Tape </a:t>
            </a:r>
            <a:endParaRPr lang="en-GB" sz="3200" b="1" baseline="30000" dirty="0"/>
          </a:p>
        </p:txBody>
      </p:sp>
      <p:sp>
        <p:nvSpPr>
          <p:cNvPr id="10" name="Subtitle 2"/>
          <p:cNvSpPr txBox="1">
            <a:spLocks/>
          </p:cNvSpPr>
          <p:nvPr/>
        </p:nvSpPr>
        <p:spPr>
          <a:xfrm>
            <a:off x="3848663" y="2917104"/>
            <a:ext cx="3174825" cy="2097351"/>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lnSpc>
                <a:spcPct val="100000"/>
              </a:lnSpc>
            </a:pPr>
            <a:r>
              <a:rPr lang="en-GB" sz="1000" u="sng" dirty="0" smtClean="0"/>
              <a:t>Description</a:t>
            </a:r>
            <a:r>
              <a:rPr lang="en-GB" sz="1000" dirty="0" smtClean="0"/>
              <a:t> : </a:t>
            </a:r>
            <a:r>
              <a:rPr lang="en-GB" sz="1000" dirty="0" err="1" smtClean="0"/>
              <a:t>Prosolve</a:t>
            </a:r>
            <a:r>
              <a:rPr lang="en-GB" sz="1000" dirty="0" smtClean="0"/>
              <a:t> </a:t>
            </a:r>
            <a:r>
              <a:rPr lang="en-GB" sz="1000" dirty="0" err="1" smtClean="0"/>
              <a:t>Gaffa</a:t>
            </a:r>
            <a:r>
              <a:rPr lang="en-GB" sz="1000" dirty="0" smtClean="0"/>
              <a:t> is a </a:t>
            </a:r>
            <a:r>
              <a:rPr lang="en-GB" sz="1000" dirty="0" err="1" smtClean="0"/>
              <a:t>Polycloth</a:t>
            </a:r>
            <a:r>
              <a:rPr lang="en-GB" sz="1000" dirty="0" smtClean="0"/>
              <a:t> adhesive tape, Take fibre as backing and coating with synthetic rubber.</a:t>
            </a:r>
          </a:p>
          <a:p>
            <a:pPr algn="l">
              <a:lnSpc>
                <a:spcPct val="100000"/>
              </a:lnSpc>
            </a:pPr>
            <a:r>
              <a:rPr lang="en-GB" sz="1000" u="sng" dirty="0" smtClean="0"/>
              <a:t>Adhesive</a:t>
            </a:r>
            <a:r>
              <a:rPr lang="en-GB" sz="1000" dirty="0" smtClean="0"/>
              <a:t> : Coated with Synthetic Rubber.                       Thread count n : 30mesh(20*10)</a:t>
            </a:r>
            <a:r>
              <a:rPr lang="en-US" sz="1000" dirty="0" smtClean="0"/>
              <a:t>                              Tolerance : +_1mesh                                          </a:t>
            </a:r>
          </a:p>
          <a:p>
            <a:pPr algn="l">
              <a:lnSpc>
                <a:spcPct val="100000"/>
              </a:lnSpc>
            </a:pPr>
            <a:r>
              <a:rPr lang="en-GB" sz="1000" u="sng" dirty="0" smtClean="0"/>
              <a:t>Carrier</a:t>
            </a:r>
            <a:r>
              <a:rPr lang="en-GB" sz="1000" dirty="0" smtClean="0"/>
              <a:t> : Woven polyester and cotton-coated, blended with LDPE</a:t>
            </a:r>
            <a:endParaRPr lang="en-US" sz="1000" dirty="0" smtClean="0"/>
          </a:p>
          <a:p>
            <a:pPr algn="l">
              <a:lnSpc>
                <a:spcPct val="100000"/>
              </a:lnSpc>
            </a:pPr>
            <a:endParaRPr lang="en-GB" sz="1200" dirty="0" smtClean="0">
              <a:solidFill>
                <a:srgbClr val="BECB30"/>
              </a:solidFill>
            </a:endParaRPr>
          </a:p>
        </p:txBody>
      </p:sp>
      <p:sp>
        <p:nvSpPr>
          <p:cNvPr id="5" name="Subtitle 2"/>
          <p:cNvSpPr txBox="1">
            <a:spLocks/>
          </p:cNvSpPr>
          <p:nvPr/>
        </p:nvSpPr>
        <p:spPr>
          <a:xfrm>
            <a:off x="3848664" y="4780149"/>
            <a:ext cx="2935595" cy="853353"/>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lnSpc>
                <a:spcPct val="100000"/>
              </a:lnSpc>
            </a:pPr>
            <a:r>
              <a:rPr lang="en-US" sz="1000" dirty="0"/>
              <a:t>Technical data </a:t>
            </a:r>
            <a:endParaRPr lang="en-US" sz="1000" dirty="0" smtClean="0"/>
          </a:p>
          <a:p>
            <a:pPr algn="l">
              <a:lnSpc>
                <a:spcPct val="100000"/>
              </a:lnSpc>
            </a:pPr>
            <a:r>
              <a:rPr lang="en-US" sz="1000" dirty="0" smtClean="0"/>
              <a:t>supplied </a:t>
            </a:r>
            <a:r>
              <a:rPr lang="en-US" sz="1000" dirty="0"/>
              <a:t>by </a:t>
            </a:r>
            <a:r>
              <a:rPr lang="en-US" sz="1000" dirty="0" smtClean="0"/>
              <a:t>the</a:t>
            </a:r>
          </a:p>
          <a:p>
            <a:pPr algn="l">
              <a:lnSpc>
                <a:spcPct val="100000"/>
              </a:lnSpc>
            </a:pPr>
            <a:r>
              <a:rPr lang="en-US" sz="1000" dirty="0" smtClean="0"/>
              <a:t>manufacturer</a:t>
            </a:r>
            <a:endParaRPr lang="en-US" sz="1000" dirty="0">
              <a:solidFill>
                <a:srgbClr val="BECB30"/>
              </a:solidFill>
            </a:endParaRPr>
          </a:p>
        </p:txBody>
      </p:sp>
      <p:sp>
        <p:nvSpPr>
          <p:cNvPr id="6" name="Subtitle 2"/>
          <p:cNvSpPr txBox="1">
            <a:spLocks/>
          </p:cNvSpPr>
          <p:nvPr/>
        </p:nvSpPr>
        <p:spPr>
          <a:xfrm>
            <a:off x="569045" y="5093713"/>
            <a:ext cx="3009900" cy="3267785"/>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lnSpc>
                <a:spcPct val="100000"/>
              </a:lnSpc>
            </a:pPr>
            <a:r>
              <a:rPr lang="en-US" sz="1200" dirty="0" smtClean="0"/>
              <a:t>  </a:t>
            </a:r>
          </a:p>
          <a:p>
            <a:pPr algn="l">
              <a:lnSpc>
                <a:spcPct val="100000"/>
              </a:lnSpc>
            </a:pPr>
            <a:endParaRPr lang="en-US" sz="1200" dirty="0">
              <a:solidFill>
                <a:srgbClr val="BECB30"/>
              </a:solidFill>
            </a:endParaRPr>
          </a:p>
        </p:txBody>
      </p:sp>
      <p:sp>
        <p:nvSpPr>
          <p:cNvPr id="7" name="Subtitle 2"/>
          <p:cNvSpPr txBox="1">
            <a:spLocks/>
          </p:cNvSpPr>
          <p:nvPr/>
        </p:nvSpPr>
        <p:spPr>
          <a:xfrm>
            <a:off x="3848663" y="6058600"/>
            <a:ext cx="3091782" cy="2889056"/>
          </a:xfrm>
          <a:prstGeom prst="rect">
            <a:avLst/>
          </a:prstGeom>
        </p:spPr>
        <p:txBody>
          <a:bodyPr vert="horz" lIns="91440" tIns="45720" rIns="91440" bIns="45720" rtlCol="0">
            <a:normAutofit fontScale="25000" lnSpcReduction="20000"/>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endParaRPr lang="en-US" sz="2500" dirty="0" smtClean="0"/>
          </a:p>
          <a:p>
            <a:pPr algn="l"/>
            <a:r>
              <a:rPr lang="en-US" sz="4000" dirty="0" smtClean="0"/>
              <a:t>Sealing and insulating applications </a:t>
            </a:r>
          </a:p>
          <a:p>
            <a:pPr algn="l"/>
            <a:r>
              <a:rPr lang="en-GB" sz="4000" dirty="0" smtClean="0"/>
              <a:t>Hole closure, repairing and masking </a:t>
            </a:r>
          </a:p>
          <a:p>
            <a:pPr algn="l"/>
            <a:r>
              <a:rPr lang="en-GB" sz="4000" dirty="0" smtClean="0"/>
              <a:t>Interior and exterior use, General purpose </a:t>
            </a:r>
          </a:p>
          <a:p>
            <a:pPr algn="l"/>
            <a:r>
              <a:rPr lang="en-US" sz="4000" dirty="0" smtClean="0"/>
              <a:t>Packaging, holding and bundling </a:t>
            </a:r>
          </a:p>
          <a:p>
            <a:pPr algn="l"/>
            <a:endParaRPr lang="en-GB" sz="2500" dirty="0" smtClean="0"/>
          </a:p>
          <a:p>
            <a:pPr algn="l"/>
            <a:r>
              <a:rPr lang="en-GB" sz="4000" u="sng" dirty="0" smtClean="0"/>
              <a:t>Technical Details</a:t>
            </a:r>
          </a:p>
          <a:p>
            <a:pPr algn="l"/>
            <a:r>
              <a:rPr lang="en-GB" sz="4000" dirty="0" smtClean="0"/>
              <a:t>Total Thickness  ..            ..               </a:t>
            </a:r>
            <a:r>
              <a:rPr lang="en-US" sz="4000" dirty="0" smtClean="0"/>
              <a:t>0.17MM+-5%                                          </a:t>
            </a:r>
          </a:p>
          <a:p>
            <a:pPr algn="l"/>
            <a:r>
              <a:rPr lang="en-US" sz="4000" dirty="0" smtClean="0"/>
              <a:t>Adhesive to steel               ..         .  &gt;45 OZ/IN                                                       </a:t>
            </a:r>
          </a:p>
          <a:p>
            <a:pPr algn="l"/>
            <a:r>
              <a:rPr lang="en-GB" sz="4000" dirty="0" smtClean="0"/>
              <a:t>Tensile Strength         ..           ..       </a:t>
            </a:r>
            <a:r>
              <a:rPr lang="en-US" sz="4000" dirty="0" smtClean="0"/>
              <a:t>&gt; 28N/10MM </a:t>
            </a:r>
          </a:p>
          <a:p>
            <a:pPr algn="l"/>
            <a:r>
              <a:rPr lang="en-GB" sz="4000" dirty="0" smtClean="0"/>
              <a:t>Rolling ball tack   ..                           </a:t>
            </a:r>
            <a:r>
              <a:rPr lang="en-US" sz="4000" dirty="0" smtClean="0"/>
              <a:t>&gt;10 (Ball no.) </a:t>
            </a:r>
          </a:p>
          <a:p>
            <a:pPr algn="l"/>
            <a:r>
              <a:rPr lang="en-GB" sz="4000" dirty="0" smtClean="0"/>
              <a:t>Holding power                                  </a:t>
            </a:r>
            <a:r>
              <a:rPr lang="en-US" sz="4000" dirty="0" smtClean="0"/>
              <a:t>&gt; 1hours </a:t>
            </a:r>
          </a:p>
          <a:p>
            <a:pPr algn="l"/>
            <a:r>
              <a:rPr lang="en-GB" sz="4000" dirty="0" smtClean="0"/>
              <a:t>Service temperature range </a:t>
            </a:r>
            <a:r>
              <a:rPr lang="en-US" sz="4000" dirty="0" smtClean="0"/>
              <a:t>           -15°C -&gt; + </a:t>
            </a:r>
            <a:r>
              <a:rPr lang="en-US" sz="4000" dirty="0" smtClean="0"/>
              <a:t>60°C</a:t>
            </a:r>
          </a:p>
          <a:p>
            <a:pPr algn="l"/>
            <a:r>
              <a:rPr lang="en-US" sz="4000" dirty="0" smtClean="0"/>
              <a:t>Size                                                     48mm x 50m</a:t>
            </a:r>
            <a:r>
              <a:rPr lang="en-US" sz="4000" dirty="0" smtClean="0"/>
              <a:t> </a:t>
            </a:r>
            <a:endParaRPr lang="en-US" sz="4000" dirty="0" smtClean="0"/>
          </a:p>
          <a:p>
            <a:pPr algn="l"/>
            <a:endParaRPr lang="en-US" sz="900" i="1" dirty="0" smtClean="0"/>
          </a:p>
          <a:p>
            <a:pPr algn="l"/>
            <a:endParaRPr lang="en-US" sz="1000" i="1" dirty="0" smtClean="0"/>
          </a:p>
          <a:p>
            <a:pPr algn="l"/>
            <a:r>
              <a:rPr lang="en-GB" sz="1000" i="1" dirty="0" smtClean="0"/>
              <a:t>               </a:t>
            </a:r>
            <a:endParaRPr lang="en-US" sz="1000" i="1" dirty="0" smtClean="0"/>
          </a:p>
          <a:p>
            <a:r>
              <a:rPr lang="en-GB" sz="1000" i="1" dirty="0" smtClean="0"/>
              <a:t>  </a:t>
            </a:r>
            <a:endParaRPr lang="en-US" sz="1000" i="1" dirty="0" smtClean="0"/>
          </a:p>
          <a:p>
            <a:r>
              <a:rPr lang="en-US" sz="1000" i="1" dirty="0" smtClean="0"/>
              <a:t> </a:t>
            </a:r>
          </a:p>
          <a:p>
            <a:pPr algn="l"/>
            <a:endParaRPr lang="en-US" sz="1000" dirty="0" smtClean="0"/>
          </a:p>
          <a:p>
            <a:pPr algn="l"/>
            <a:endParaRPr lang="en-US" sz="1200" i="1" dirty="0" smtClean="0"/>
          </a:p>
          <a:p>
            <a:pPr algn="l"/>
            <a:endParaRPr lang="en-US" sz="1200" i="1" dirty="0" smtClean="0"/>
          </a:p>
          <a:p>
            <a:endParaRPr lang="en-US" sz="1200" dirty="0" smtClean="0"/>
          </a:p>
          <a:p>
            <a:endParaRPr lang="en-US" sz="1200" dirty="0" smtClean="0"/>
          </a:p>
        </p:txBody>
      </p:sp>
      <p:sp>
        <p:nvSpPr>
          <p:cNvPr id="9" name="Subtitle 2"/>
          <p:cNvSpPr txBox="1">
            <a:spLocks/>
          </p:cNvSpPr>
          <p:nvPr/>
        </p:nvSpPr>
        <p:spPr>
          <a:xfrm>
            <a:off x="569045" y="4780149"/>
            <a:ext cx="3009900" cy="313564"/>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lnSpc>
                <a:spcPct val="100000"/>
              </a:lnSpc>
            </a:pPr>
            <a:r>
              <a:rPr lang="en-US" sz="1000" u="sng" dirty="0" smtClean="0"/>
              <a:t>Application</a:t>
            </a:r>
            <a:endParaRPr lang="en-US" sz="1000" u="sng" dirty="0">
              <a:solidFill>
                <a:srgbClr val="BECB30"/>
              </a:solidFill>
            </a:endParaRPr>
          </a:p>
        </p:txBody>
      </p:sp>
      <p:sp>
        <p:nvSpPr>
          <p:cNvPr id="11" name="Subtitle 2"/>
          <p:cNvSpPr txBox="1">
            <a:spLocks/>
          </p:cNvSpPr>
          <p:nvPr/>
        </p:nvSpPr>
        <p:spPr>
          <a:xfrm>
            <a:off x="3848664" y="5922720"/>
            <a:ext cx="3009900" cy="248077"/>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lnSpc>
                <a:spcPct val="100000"/>
              </a:lnSpc>
            </a:pPr>
            <a:r>
              <a:rPr lang="en-GB" sz="1000" u="sng" dirty="0" smtClean="0"/>
              <a:t>Applications and uses</a:t>
            </a:r>
            <a:endParaRPr lang="en-US" sz="1000" u="sng" dirty="0"/>
          </a:p>
        </p:txBody>
      </p:sp>
      <p:sp>
        <p:nvSpPr>
          <p:cNvPr id="12" name="TextBox 11"/>
          <p:cNvSpPr txBox="1"/>
          <p:nvPr/>
        </p:nvSpPr>
        <p:spPr>
          <a:xfrm>
            <a:off x="653180" y="325369"/>
            <a:ext cx="3569110" cy="307777"/>
          </a:xfrm>
          <a:prstGeom prst="rect">
            <a:avLst/>
          </a:prstGeom>
          <a:noFill/>
        </p:spPr>
        <p:txBody>
          <a:bodyPr wrap="square" rtlCol="0">
            <a:spAutoFit/>
          </a:bodyPr>
          <a:lstStyle/>
          <a:p>
            <a:r>
              <a:rPr lang="en-US" sz="1400" b="1" dirty="0" err="1">
                <a:solidFill>
                  <a:srgbClr val="BECB30"/>
                </a:solidFill>
              </a:rPr>
              <a:t>Fixmart</a:t>
            </a:r>
            <a:r>
              <a:rPr lang="en-US" sz="1400" b="1" dirty="0">
                <a:solidFill>
                  <a:srgbClr val="BECB30"/>
                </a:solidFill>
              </a:rPr>
              <a:t> </a:t>
            </a:r>
            <a:r>
              <a:rPr lang="en-US" sz="1400" b="1" dirty="0">
                <a:solidFill>
                  <a:schemeClr val="bg1"/>
                </a:solidFill>
              </a:rPr>
              <a:t>Data Sheet</a:t>
            </a:r>
            <a:r>
              <a:rPr lang="en-US" sz="1400" dirty="0">
                <a:solidFill>
                  <a:schemeClr val="bg1"/>
                </a:solidFill>
              </a:rPr>
              <a:t> </a:t>
            </a:r>
            <a:r>
              <a:rPr lang="en-US" sz="1400" b="1" dirty="0">
                <a:solidFill>
                  <a:srgbClr val="BECB30"/>
                </a:solidFill>
              </a:rPr>
              <a:t>V01</a:t>
            </a:r>
            <a:endParaRPr lang="en-GB" sz="1400" b="1" baseline="30000" dirty="0">
              <a:solidFill>
                <a:srgbClr val="BECB30"/>
              </a:solidFill>
            </a:endParaRPr>
          </a:p>
        </p:txBody>
      </p:sp>
      <p:cxnSp>
        <p:nvCxnSpPr>
          <p:cNvPr id="4" name="Straight Connector 3"/>
          <p:cNvCxnSpPr/>
          <p:nvPr/>
        </p:nvCxnSpPr>
        <p:spPr>
          <a:xfrm>
            <a:off x="653180" y="4705572"/>
            <a:ext cx="280946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942735" y="5633503"/>
            <a:ext cx="273336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942735" y="4705571"/>
            <a:ext cx="273336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033019" y="9866313"/>
            <a:ext cx="3200400" cy="825500"/>
          </a:xfrm>
          <a:prstGeom prst="rect">
            <a:avLst/>
          </a:prstGeom>
        </p:spPr>
      </p:pic>
      <p:sp>
        <p:nvSpPr>
          <p:cNvPr id="2" name="TextBox 1"/>
          <p:cNvSpPr txBox="1"/>
          <p:nvPr/>
        </p:nvSpPr>
        <p:spPr>
          <a:xfrm>
            <a:off x="590502" y="9452539"/>
            <a:ext cx="6349944" cy="553998"/>
          </a:xfrm>
          <a:prstGeom prst="rect">
            <a:avLst/>
          </a:prstGeom>
          <a:noFill/>
        </p:spPr>
        <p:txBody>
          <a:bodyPr wrap="square" rtlCol="0">
            <a:spAutoFit/>
          </a:bodyPr>
          <a:lstStyle/>
          <a:p>
            <a:r>
              <a:rPr lang="en-GB" sz="1000" b="1" baseline="30000" dirty="0"/>
              <a:t>Remark:</a:t>
            </a:r>
            <a:r>
              <a:rPr lang="en-GB" sz="1000" baseline="30000" dirty="0"/>
              <a:t> This technical data sheet replaces all previous versions. The technical data contained herein is given in good faith and we cannot be held liable for any errors, inaccuracies, omissions or editorial failings. The information detailed in this technical data sheet is given by way of indication and is not exhaustive, users should contact either the seller or the manufacturer of the product for additional technical information concerning its use, if they think the information in their possession needs to be clarified in any way.</a:t>
            </a:r>
          </a:p>
          <a:p>
            <a:endParaRPr lang="en-US" sz="1000" dirty="0"/>
          </a:p>
        </p:txBody>
      </p:sp>
      <p:sp>
        <p:nvSpPr>
          <p:cNvPr id="26" name="Rectangle 25"/>
          <p:cNvSpPr/>
          <p:nvPr/>
        </p:nvSpPr>
        <p:spPr>
          <a:xfrm>
            <a:off x="569045" y="5093713"/>
            <a:ext cx="3009902" cy="4555093"/>
          </a:xfrm>
          <a:prstGeom prst="rect">
            <a:avLst/>
          </a:prstGeom>
        </p:spPr>
        <p:txBody>
          <a:bodyPr wrap="square">
            <a:spAutoFit/>
          </a:bodyPr>
          <a:lstStyle/>
          <a:p>
            <a:r>
              <a:rPr lang="en-GB" sz="1000" dirty="0" smtClean="0"/>
              <a:t>Temperature: between 0°C and + 35°C. Surface must be clean and free from dust and grease.  Avoid touching the tapes exposed adhesive surface in order to keep full adhesive performance. Pressure sensitive adhesive must be applied with a maximum of pressure in order to achieve maximum pressure level. The indicated level of performance will be reached after a bonding period of 24 HRS at 23 °C. </a:t>
            </a:r>
          </a:p>
          <a:p>
            <a:endParaRPr lang="en-GB" sz="1000" dirty="0" smtClean="0"/>
          </a:p>
          <a:p>
            <a:r>
              <a:rPr lang="en-GB" sz="1000" u="sng" dirty="0" smtClean="0"/>
              <a:t>Storage and shelf life</a:t>
            </a:r>
          </a:p>
          <a:p>
            <a:endParaRPr lang="en-GB" sz="1000" u="sng" dirty="0" smtClean="0"/>
          </a:p>
          <a:p>
            <a:endParaRPr lang="en-GB" sz="1000" u="sng"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US" sz="1000" dirty="0"/>
          </a:p>
        </p:txBody>
      </p:sp>
      <p:sp>
        <p:nvSpPr>
          <p:cNvPr id="28" name="Rectangle 27"/>
          <p:cNvSpPr/>
          <p:nvPr/>
        </p:nvSpPr>
        <p:spPr>
          <a:xfrm>
            <a:off x="569046" y="6810317"/>
            <a:ext cx="3009900" cy="1015663"/>
          </a:xfrm>
          <a:prstGeom prst="rect">
            <a:avLst/>
          </a:prstGeom>
        </p:spPr>
        <p:txBody>
          <a:bodyPr wrap="square">
            <a:spAutoFit/>
          </a:bodyPr>
          <a:lstStyle/>
          <a:p>
            <a:r>
              <a:rPr lang="en-GB" sz="1000" dirty="0" smtClean="0"/>
              <a:t>Clean and dry in a well ventilated area, preferably at a temperature between 10°C and 30°C. Stored under these conditions shelf life will be a minimum of 12 months. </a:t>
            </a:r>
          </a:p>
          <a:p>
            <a:endParaRPr lang="en-GB" sz="1000" dirty="0" smtClean="0"/>
          </a:p>
          <a:p>
            <a:endParaRPr lang="en-US" sz="1000" dirty="0" smtClean="0"/>
          </a:p>
        </p:txBody>
      </p:sp>
      <p:sp>
        <p:nvSpPr>
          <p:cNvPr id="29" name="Rectangle 28"/>
          <p:cNvSpPr/>
          <p:nvPr/>
        </p:nvSpPr>
        <p:spPr>
          <a:xfrm>
            <a:off x="569046" y="7326421"/>
            <a:ext cx="3279618" cy="1908215"/>
          </a:xfrm>
          <a:prstGeom prst="rect">
            <a:avLst/>
          </a:prstGeom>
        </p:spPr>
        <p:txBody>
          <a:bodyPr wrap="square">
            <a:spAutoFit/>
          </a:bodyPr>
          <a:lstStyle/>
          <a:p>
            <a:endParaRPr lang="en-US" dirty="0" smtClean="0"/>
          </a:p>
          <a:p>
            <a:r>
              <a:rPr lang="en-GB" sz="1000" u="sng" dirty="0" smtClean="0"/>
              <a:t>Important</a:t>
            </a:r>
            <a:r>
              <a:rPr lang="en-GB" sz="1000" dirty="0" smtClean="0"/>
              <a:t> </a:t>
            </a:r>
          </a:p>
          <a:p>
            <a:endParaRPr lang="en-GB" sz="1000" dirty="0" smtClean="0"/>
          </a:p>
          <a:p>
            <a:r>
              <a:rPr lang="en-GB" sz="1000" dirty="0" smtClean="0"/>
              <a:t>The above information is given in good faith, but the user should assure himself that the performance of the product is sufficient for his application. The quoted values are average and should not be taken as maximum or minimum values for specific purposes. Blue Diamond STL cannot be held responsible for product failure unless full testing has been carried out. The client has to decide on the tapes suitability for their own applications.</a:t>
            </a:r>
            <a:endParaRPr lang="en-US" sz="1000" dirty="0" smtClean="0"/>
          </a:p>
        </p:txBody>
      </p:sp>
      <p:sp>
        <p:nvSpPr>
          <p:cNvPr id="13" name="AutoShape 2" descr="Image result for blue diamond st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mage result for blue diamond st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0" name="Picture 6" descr="Related image"/>
          <p:cNvPicPr>
            <a:picLocks noChangeAspect="1" noChangeArrowheads="1"/>
          </p:cNvPicPr>
          <p:nvPr/>
        </p:nvPicPr>
        <p:blipFill>
          <a:blip r:embed="rId4"/>
          <a:srcRect/>
          <a:stretch>
            <a:fillRect/>
          </a:stretch>
        </p:blipFill>
        <p:spPr bwMode="auto">
          <a:xfrm>
            <a:off x="5463962" y="4780149"/>
            <a:ext cx="937526" cy="853354"/>
          </a:xfrm>
          <a:prstGeom prst="rect">
            <a:avLst/>
          </a:prstGeom>
          <a:noFill/>
        </p:spPr>
      </p:pic>
      <p:pic>
        <p:nvPicPr>
          <p:cNvPr id="1031" name="Picture 7"/>
          <p:cNvPicPr>
            <a:picLocks noChangeAspect="1" noChangeArrowheads="1"/>
          </p:cNvPicPr>
          <p:nvPr/>
        </p:nvPicPr>
        <p:blipFill>
          <a:blip r:embed="rId5"/>
          <a:srcRect/>
          <a:stretch>
            <a:fillRect/>
          </a:stretch>
        </p:blipFill>
        <p:spPr bwMode="auto">
          <a:xfrm>
            <a:off x="869521" y="1995949"/>
            <a:ext cx="2165389" cy="2340440"/>
          </a:xfrm>
          <a:prstGeom prst="rect">
            <a:avLst/>
          </a:prstGeom>
          <a:noFill/>
          <a:ln w="9525">
            <a:noFill/>
            <a:miter lim="800000"/>
            <a:headEnd/>
            <a:tailEnd/>
          </a:ln>
        </p:spPr>
      </p:pic>
    </p:spTree>
    <p:extLst>
      <p:ext uri="{BB962C8B-B14F-4D97-AF65-F5344CB8AC3E}">
        <p14:creationId xmlns:p14="http://schemas.microsoft.com/office/powerpoint/2010/main" xmlns="" val="16816927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443</TotalTime>
  <Words>432</Words>
  <Application>Microsoft Office PowerPoint</Application>
  <PresentationFormat>Custom</PresentationFormat>
  <Paragraphs>61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PaulD</cp:lastModifiedBy>
  <cp:revision>48</cp:revision>
  <dcterms:created xsi:type="dcterms:W3CDTF">2017-11-28T22:08:48Z</dcterms:created>
  <dcterms:modified xsi:type="dcterms:W3CDTF">2018-10-23T08:11:32Z</dcterms:modified>
</cp:coreProperties>
</file>